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8" r:id="rId4"/>
    <p:sldId id="309" r:id="rId5"/>
    <p:sldId id="329" r:id="rId6"/>
    <p:sldId id="330" r:id="rId7"/>
    <p:sldId id="291" r:id="rId8"/>
    <p:sldId id="331" r:id="rId9"/>
    <p:sldId id="332" r:id="rId10"/>
    <p:sldId id="333" r:id="rId11"/>
    <p:sldId id="305" r:id="rId12"/>
    <p:sldId id="306" r:id="rId13"/>
    <p:sldId id="298" r:id="rId14"/>
    <p:sldId id="316" r:id="rId15"/>
    <p:sldId id="308" r:id="rId16"/>
    <p:sldId id="289" r:id="rId17"/>
    <p:sldId id="267" r:id="rId18"/>
  </p:sldIdLst>
  <p:sldSz cx="12192000" cy="6858000"/>
  <p:notesSz cx="6858000" cy="9144000"/>
  <p:custDataLst>
    <p:tags r:id="rId20"/>
  </p:custData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E3F9"/>
    <a:srgbClr val="98BFF1"/>
    <a:srgbClr val="307FE2"/>
    <a:srgbClr val="ED9109"/>
    <a:srgbClr val="F7A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edio 4 - Énfasis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6323" autoAdjust="0"/>
  </p:normalViewPr>
  <p:slideViewPr>
    <p:cSldViewPr snapToGrid="0">
      <p:cViewPr varScale="1">
        <p:scale>
          <a:sx n="105" d="100"/>
          <a:sy n="105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463375-C656-486B-BD2D-CA7391205D5E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58BFB-699E-452C-B590-831499E2358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53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58BFB-699E-452C-B590-831499E2358A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71463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58BFB-699E-452C-B590-831499E2358A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562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4C438-3248-C73E-3ECD-BD042F6B6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4ECB448-F4F8-FC52-9EBB-F4772BC2A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D6E1B8-FE50-94BC-0031-5005EA39E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FC82DB-1D9B-C37C-AF97-97F2952FA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CFD639-677F-F4FD-C8EE-C7669A6F6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2431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89D572-8D03-E80B-744A-8854D6BED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7D3DCF-2A8A-2B06-DF38-31E3B03223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1F2D36-7A87-A511-BDA0-C0616487B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4535DE-F543-1594-CB58-E2C531C2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2FBB04-9B70-F268-C711-6B79566F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240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AB6EEA5-7ACE-A0D5-8B53-2E94904CCB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F03ED0-1084-F271-2C4E-2FC636DE1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26643DD-8579-900D-C80B-564660994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D1B092-40D4-EDB1-7359-D27DDB982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621872-4C2B-F842-FC62-3AA9DCBDB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2921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C1857-EC38-2EC1-410C-E8996479A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7627B1-523F-9AAA-3D8D-242692312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7FC08D-9087-89C4-6D96-5DEC45CE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F70A81-6F7D-0EE9-CADB-960713990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E803E6-7021-9EB5-1621-5F8BB5F7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24454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96DA4-564D-5AD0-4542-C9E78A547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2F761C-48A3-97D4-7925-189377907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757043-654B-8E08-8948-870047EE3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96B84-5629-E05A-62F5-C4242DEEE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901333-B044-57FB-0D8F-AD2D4E79C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2946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08672-2AC9-AE90-BB79-C90D64E1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E0EF18-89D8-0B20-562A-B2A1D46ADA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1BB819-4C37-C68D-FFE5-53CC2886DA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38C9DD-A22C-ADFF-A8B1-1FA5D1A5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90A446-BA75-2DD0-3212-8FF1FCDDC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309F80-3787-0B84-FB66-4385DF46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153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B026D-3FB2-06EB-E816-85CBB575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18C33E-299E-041B-7D65-F53BAD947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279EE35-B7A5-ADE8-6FF4-806108A99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DD174C0-584D-7939-0FC8-064EA039B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08E2781-26D8-D0F2-1B6B-88632D9697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A33C332-F77D-0F95-4F8C-555DC0417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8D3DD78-9E7D-CF83-3CB4-4AC2AE52B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63FB67-F588-E0F2-4A7D-A93E24F98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3626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31412-047A-85A3-415C-FA1DB265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D58D6E-0A8E-1B1C-BAB1-FAD82B4A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15DD51-E66B-2451-FB9D-E124371DC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A89DA06-4AA0-7A6B-15A6-DB64C3E33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883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413DB93-F84F-4429-3A17-77633263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0CD9B7-86D9-4F98-C9EF-F16F507B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95570C-3337-3F77-5AB3-BF7E344CB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197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88E2F-BC5F-85A7-65CF-D288157F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8109DE-BA1D-6DB9-57C7-989D5D921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9A06D9C-413F-BD82-79A7-05207D220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2D98460-2406-9A0B-A5B3-FD5C7ED7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8809B5-F7E9-6CCE-9966-05F18FE4B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EA9790B-9970-29BE-50E9-E42FD124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437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6466D-BD5B-955A-025C-662175C91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146EBB-9AFC-9B21-2CB8-C28ED3828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DB5144-471F-A4A1-6134-510C2049B9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D5BF0F7-9047-C959-9404-CCBFCA876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1886FF-FCEF-32DC-A783-301B7237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BFBFCCA-26CC-0FAA-ED3B-4798D9FFD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7709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7403D73-B986-C8CD-8C54-B8F3FFF11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8263CA-070E-F2D7-7D91-21354DCDF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62956C-CF8F-8F75-090C-686C11171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A6977D-5FEC-49C7-BE0D-CB83ECA1B6E0}" type="datetimeFigureOut">
              <a:rPr lang="es-CL" smtClean="0"/>
              <a:t>05-09-2024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64F4C2-430F-EE98-F581-3571558BD9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27D3AC-A655-F710-89CC-74A64E1D51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76A21-83BB-4632-A055-F0764ADB8E6D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2537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7" y="0"/>
            <a:ext cx="12198437" cy="558688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6058" y="2254833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Sesión Sincrónica</a:t>
            </a:r>
          </a:p>
          <a:p>
            <a:r>
              <a:rPr lang="es-CL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N°</a:t>
            </a:r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70989" y="5840933"/>
            <a:ext cx="7505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Fundamentos de Programación (</a:t>
            </a:r>
            <a:r>
              <a:rPr lang="es-CL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PRY2201</a:t>
            </a:r>
            <a:r>
              <a:rPr lang="es-E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s-ES" sz="1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Profesor: Miguel Puebla</a:t>
            </a:r>
            <a:endParaRPr lang="es-CL" sz="1600" dirty="0">
              <a:solidFill>
                <a:schemeClr val="bg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132" y="307056"/>
            <a:ext cx="1200318" cy="295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8448832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Declaración de una variable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3DB0A2-4ED6-44C9-BE8B-953824E106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593"/>
          <a:stretch/>
        </p:blipFill>
        <p:spPr>
          <a:xfrm>
            <a:off x="5072959" y="299601"/>
            <a:ext cx="6220693" cy="6513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2D4AD0F-5DBF-4F20-847A-8E87BDDBB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959" y="950976"/>
            <a:ext cx="6306430" cy="39915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49822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Inicialización de una variable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806461" y="0"/>
            <a:ext cx="7385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/>
              <a:t>La inicialización de variables en un ejercicio que calcula múltiples descuentos de una compra es clave para evitar errores lógicos y garantizar que cada variable comienza con un valor conocido antes de ser utilizada. Esto es especialmente importante al usar bucles y funciones, ya que las variables mal inicializadas pueden generar resultados incorrectos.</a:t>
            </a:r>
            <a:endParaRPr lang="es-MX" sz="1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E427A8-9833-4C48-B4DF-7ADC86BBB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37" y="1507118"/>
            <a:ext cx="6463410" cy="45827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219037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Tipos de Datos Básicos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806461" y="161085"/>
            <a:ext cx="73855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/>
              <a:t>Son las categorías fundamentales de datos en programación, como enteros, flotantes, caracteres y booleanos, que determinan el tipo de valor almacenado.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59972C-F075-4F5E-B655-FED1C0F88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61" y="1046279"/>
            <a:ext cx="6192114" cy="51537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87337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Concatenación de Cadenas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789873" y="161085"/>
            <a:ext cx="7221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Es el proceso de unir dos o más cadenas de texto en programación, creando una nueva cadena combinada a partir de las originales.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AACA08-6A5F-46A6-BCFC-9F7A528E6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195" y="808590"/>
            <a:ext cx="5963482" cy="390579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6C53FAE-9C2B-4773-B06B-A6E36B740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873" y="4867860"/>
            <a:ext cx="6144482" cy="1829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9064553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2E6402E-A6F3-4650-9B40-AF64C6DD68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0"/>
          <a:stretch/>
        </p:blipFill>
        <p:spPr>
          <a:xfrm>
            <a:off x="0" y="0"/>
            <a:ext cx="4541741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78D33A3D-9E90-4EA6-867C-6F3FC43BE0FD}"/>
              </a:ext>
            </a:extLst>
          </p:cNvPr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solidFill>
            <a:schemeClr val="tx2">
              <a:lumMod val="20000"/>
              <a:lumOff val="80000"/>
              <a:alpha val="44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Validación de Resultados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EC1B92B-0DAC-4607-8D21-64DA2E895979}"/>
              </a:ext>
            </a:extLst>
          </p:cNvPr>
          <p:cNvSpPr/>
          <p:nvPr/>
        </p:nvSpPr>
        <p:spPr>
          <a:xfrm>
            <a:off x="4789873" y="161085"/>
            <a:ext cx="722115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400" dirty="0"/>
              <a:t>Es el proceso de verificar que los resultados de un programa o función sean correctos y cumplan con los requisitos especificados, asegurando precisión.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F8E80-BA4E-4A94-9E87-C84E1D305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321" y="1375168"/>
            <a:ext cx="6239746" cy="3467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645178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437" cy="5586884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86058" y="2254833"/>
            <a:ext cx="388449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Ejercicios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132" y="307056"/>
            <a:ext cx="1200318" cy="2953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662221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5085679" y="1333455"/>
            <a:ext cx="6796035" cy="3930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1400" dirty="0">
                <a:effectLst/>
                <a:latin typeface="Arial" panose="020B0604020202020204" pitchFamily="34" charset="0"/>
              </a:rPr>
              <a:t>Capítulo 4: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Making</a:t>
            </a:r>
            <a:r>
              <a:rPr lang="es-CL" sz="1400" dirty="0">
                <a:effectLst/>
                <a:latin typeface="Arial" panose="020B0604020202020204" pitchFamily="34" charset="0"/>
              </a:rPr>
              <a:t>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the</a:t>
            </a:r>
            <a:r>
              <a:rPr lang="es-CL" sz="1400" dirty="0">
                <a:effectLst/>
                <a:latin typeface="Arial" panose="020B0604020202020204" pitchFamily="34" charset="0"/>
              </a:rPr>
              <a:t>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Most</a:t>
            </a:r>
            <a:r>
              <a:rPr lang="es-CL" sz="1400" dirty="0">
                <a:effectLst/>
                <a:latin typeface="Arial" panose="020B0604020202020204" pitchFamily="34" charset="0"/>
              </a:rPr>
              <a:t>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of</a:t>
            </a:r>
            <a:r>
              <a:rPr lang="es-CL" sz="1400" dirty="0">
                <a:effectLst/>
                <a:latin typeface="Arial" panose="020B0604020202020204" pitchFamily="34" charset="0"/>
              </a:rPr>
              <a:t> Variables and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Their</a:t>
            </a:r>
            <a:r>
              <a:rPr lang="es-CL" sz="1400" dirty="0">
                <a:effectLst/>
                <a:latin typeface="Arial" panose="020B0604020202020204" pitchFamily="34" charset="0"/>
              </a:rPr>
              <a:t>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Values</a:t>
            </a:r>
            <a:br>
              <a:rPr lang="es-CL" sz="1400" dirty="0"/>
            </a:br>
            <a:r>
              <a:rPr lang="es-CL" sz="1400" dirty="0" err="1">
                <a:effectLst/>
                <a:latin typeface="Arial" panose="020B0604020202020204" pitchFamily="34" charset="0"/>
              </a:rPr>
              <a:t>Burd</a:t>
            </a:r>
            <a:r>
              <a:rPr lang="es-CL" sz="1400" dirty="0">
                <a:effectLst/>
                <a:latin typeface="Arial" panose="020B0604020202020204" pitchFamily="34" charset="0"/>
              </a:rPr>
              <a:t>, B. (2022). Java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for</a:t>
            </a:r>
            <a:r>
              <a:rPr lang="es-CL" sz="1400" dirty="0">
                <a:effectLst/>
                <a:latin typeface="Arial" panose="020B0604020202020204" pitchFamily="34" charset="0"/>
              </a:rPr>
              <a:t>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Dummies</a:t>
            </a:r>
            <a:r>
              <a:rPr lang="es-CL" sz="1400" dirty="0">
                <a:effectLst/>
                <a:latin typeface="Arial" panose="020B0604020202020204" pitchFamily="34" charset="0"/>
              </a:rPr>
              <a:t>. New Jersey: John Wiley &amp;</a:t>
            </a:r>
            <a:br>
              <a:rPr lang="es-CL" sz="1400" dirty="0"/>
            </a:br>
            <a:r>
              <a:rPr lang="es-CL" sz="1400" dirty="0" err="1">
                <a:effectLst/>
                <a:latin typeface="Arial" panose="020B0604020202020204" pitchFamily="34" charset="0"/>
              </a:rPr>
              <a:t>Sons</a:t>
            </a:r>
            <a:r>
              <a:rPr lang="es-CL" sz="1400" dirty="0">
                <a:effectLst/>
                <a:latin typeface="Arial" panose="020B0604020202020204" pitchFamily="34" charset="0"/>
              </a:rPr>
              <a:t>. https://webezproxy.duoc.cl/login?url=http://biblioteca.duoc.cl/bdigital/elibros/</a:t>
            </a:r>
            <a:br>
              <a:rPr lang="es-CL" sz="1400" dirty="0"/>
            </a:br>
            <a:r>
              <a:rPr lang="es-CL" sz="1400" dirty="0">
                <a:effectLst/>
                <a:latin typeface="Arial" panose="020B0604020202020204" pitchFamily="34" charset="0"/>
              </a:rPr>
              <a:t>a50163-Java_fordummies/68  Páginas 57 a 68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s-CL" sz="1400" dirty="0">
              <a:effectLst/>
              <a:latin typeface="Arial" panose="020B0604020202020204" pitchFamily="34" charset="0"/>
            </a:endParaRPr>
          </a:p>
          <a:p>
            <a:pPr marL="285750" lvl="0" indent="-28575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CL" sz="1400" dirty="0">
                <a:effectLst/>
                <a:latin typeface="Arial" panose="020B0604020202020204" pitchFamily="34" charset="0"/>
              </a:rPr>
              <a:t>Capítulo 1: Introducción a Java - Variables</a:t>
            </a:r>
            <a:br>
              <a:rPr lang="es-CL" sz="1400" dirty="0"/>
            </a:br>
            <a:r>
              <a:rPr lang="es-CL" sz="1400" dirty="0">
                <a:effectLst/>
                <a:latin typeface="Arial" panose="020B0604020202020204" pitchFamily="34" charset="0"/>
              </a:rPr>
              <a:t>Vegas </a:t>
            </a:r>
            <a:r>
              <a:rPr lang="es-CL" sz="1400" dirty="0" err="1">
                <a:effectLst/>
                <a:latin typeface="Arial" panose="020B0604020202020204" pitchFamily="34" charset="0"/>
              </a:rPr>
              <a:t>Gertrudix</a:t>
            </a:r>
            <a:r>
              <a:rPr lang="es-CL" sz="1400" dirty="0">
                <a:effectLst/>
                <a:latin typeface="Arial" panose="020B0604020202020204" pitchFamily="34" charset="0"/>
              </a:rPr>
              <a:t>, J. M. (2022). Java 17: Fundamentos prácticos de programación.</a:t>
            </a:r>
            <a:br>
              <a:rPr lang="es-CL" sz="1400" dirty="0"/>
            </a:br>
            <a:r>
              <a:rPr lang="es-CL" sz="1400" dirty="0">
                <a:effectLst/>
                <a:latin typeface="Arial" panose="020B0604020202020204" pitchFamily="34" charset="0"/>
              </a:rPr>
              <a:t>Bogotá: Ediciones de la U.</a:t>
            </a:r>
            <a:br>
              <a:rPr lang="es-CL" sz="1400" dirty="0"/>
            </a:br>
            <a:r>
              <a:rPr lang="es-CL" sz="1400" dirty="0">
                <a:effectLst/>
                <a:latin typeface="Arial" panose="020B0604020202020204" pitchFamily="34" charset="0"/>
              </a:rPr>
              <a:t>https://webezproxy.duoc.cl/login?url=http://biblioteca.duoc.cl/bdigital/elibros/a50229-Java_17/33/ Páginas 37 a 40</a:t>
            </a:r>
            <a:endParaRPr lang="es-CL" sz="1400" kern="100" dirty="0">
              <a:solidFill>
                <a:srgbClr val="404040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0" y="161085"/>
            <a:ext cx="388449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Lecturas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9634849" y="5836809"/>
            <a:ext cx="183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/>
              <a:t>¡Muchas Gracias!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842571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7027" cy="61634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407295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Texto 15">
            <a:extLst>
              <a:ext uri="{FF2B5EF4-FFF2-40B4-BE49-F238E27FC236}">
                <a16:creationId xmlns:a16="http://schemas.microsoft.com/office/drawing/2014/main" id="{B73501E5-1671-CFF3-545B-D29B9FE23189}"/>
              </a:ext>
            </a:extLst>
          </p:cNvPr>
          <p:cNvSpPr txBox="1"/>
          <p:nvPr/>
        </p:nvSpPr>
        <p:spPr>
          <a:xfrm>
            <a:off x="1072546" y="4329233"/>
            <a:ext cx="5717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effectLst/>
              </a:rPr>
              <a:t>IL5.</a:t>
            </a:r>
            <a:r>
              <a:rPr lang="es-MX" sz="1600" dirty="0">
                <a:effectLst/>
              </a:rPr>
              <a:t> Emplea Variables en Java en la resolución de problemáticas planteadas, asegurando el correcto almacenamiento y manipulación de datos.. </a:t>
            </a:r>
            <a:endParaRPr lang="es-MX" sz="1600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61B9AAC-3197-76ED-81BB-963910020CD4}"/>
              </a:ext>
            </a:extLst>
          </p:cNvPr>
          <p:cNvSpPr txBox="1"/>
          <p:nvPr/>
        </p:nvSpPr>
        <p:spPr>
          <a:xfrm>
            <a:off x="665406" y="2001764"/>
            <a:ext cx="5876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RA2. Aplica elementos básicos de Java para el desarrollo de programas que solucionen problemáticas planteadas.</a:t>
            </a:r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286" y="170932"/>
            <a:ext cx="357334" cy="229715"/>
          </a:xfrm>
          <a:prstGeom prst="rect">
            <a:avLst/>
          </a:prstGeom>
        </p:spPr>
      </p:pic>
      <p:sp>
        <p:nvSpPr>
          <p:cNvPr id="12" name="Rectángulo redondeado 11"/>
          <p:cNvSpPr/>
          <p:nvPr/>
        </p:nvSpPr>
        <p:spPr>
          <a:xfrm>
            <a:off x="565079" y="1210262"/>
            <a:ext cx="6328881" cy="33223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rgbClr val="307FE2"/>
                </a:solidFill>
              </a:rPr>
              <a:t>Experiencia 2: </a:t>
            </a:r>
            <a:r>
              <a:rPr lang="es-MX" b="1" dirty="0">
                <a:solidFill>
                  <a:srgbClr val="307FE2"/>
                </a:solidFill>
              </a:rPr>
              <a:t>Explorando mi Software de Programación en Java</a:t>
            </a:r>
            <a:endParaRPr lang="es-CL" dirty="0">
              <a:solidFill>
                <a:srgbClr val="307FE2"/>
              </a:solidFill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5" y="4429450"/>
            <a:ext cx="190527" cy="190527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714" y="0"/>
            <a:ext cx="4574286" cy="6858000"/>
          </a:xfrm>
          <a:prstGeom prst="rect">
            <a:avLst/>
          </a:prstGeom>
        </p:spPr>
      </p:pic>
      <p:sp>
        <p:nvSpPr>
          <p:cNvPr id="24" name="Rectángulo redondeado 23"/>
          <p:cNvSpPr/>
          <p:nvPr/>
        </p:nvSpPr>
        <p:spPr>
          <a:xfrm>
            <a:off x="780453" y="3524253"/>
            <a:ext cx="5871555" cy="58477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b="1" dirty="0">
                <a:solidFill>
                  <a:schemeClr val="bg1"/>
                </a:solidFill>
              </a:rPr>
              <a:t>Semana 5: </a:t>
            </a:r>
            <a:r>
              <a:rPr lang="es-MX" b="1" dirty="0"/>
              <a:t>Variables en Java</a:t>
            </a:r>
            <a:endParaRPr lang="es-CL" dirty="0">
              <a:solidFill>
                <a:schemeClr val="bg1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8190471" y="108259"/>
            <a:ext cx="388449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pPr algn="r"/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Experiencia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852869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BD842CB-F180-49BB-966C-71D5BF7D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61B9AAC-3197-76ED-81BB-963910020CD4}"/>
              </a:ext>
            </a:extLst>
          </p:cNvPr>
          <p:cNvSpPr txBox="1"/>
          <p:nvPr/>
        </p:nvSpPr>
        <p:spPr>
          <a:xfrm>
            <a:off x="5435696" y="347496"/>
            <a:ext cx="4562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Conocimientos Generales 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625" y="392197"/>
            <a:ext cx="279930" cy="279930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470776"/>
              </p:ext>
            </p:extLst>
          </p:nvPr>
        </p:nvGraphicFramePr>
        <p:xfrm>
          <a:off x="5082625" y="1480540"/>
          <a:ext cx="6693331" cy="2006198"/>
        </p:xfrm>
        <a:graphic>
          <a:graphicData uri="http://schemas.openxmlformats.org/drawingml/2006/table">
            <a:tbl>
              <a:tblPr firstRow="1" firstCol="1" bandRow="1">
                <a:tableStyleId>{69CF1AB2-1976-4502-BF36-3FF5EA218861}</a:tableStyleId>
              </a:tblPr>
              <a:tblGrid>
                <a:gridCol w="2019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5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886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10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0" dirty="0">
                          <a:effectLst/>
                        </a:rPr>
                        <a:t>Optimización del Código </a:t>
                      </a:r>
                      <a:endParaRPr lang="es-CL" sz="2400" b="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400" b="0" dirty="0">
                          <a:effectLst/>
                        </a:rPr>
                        <a:t>Declaración de una variable </a:t>
                      </a:r>
                      <a:endParaRPr lang="es-CL" sz="2400" b="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2400" b="0" dirty="0">
                          <a:effectLst/>
                        </a:rPr>
                        <a:t>Inicialización de una variable</a:t>
                      </a:r>
                      <a:endParaRPr lang="es-CL" sz="2400" b="0" dirty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5270">
                <a:tc>
                  <a:txBody>
                    <a:bodyPr/>
                    <a:lstStyle/>
                    <a:p>
                      <a:pPr algn="ctr"/>
                      <a:r>
                        <a:rPr lang="es-CL" sz="2400" b="0" dirty="0">
                          <a:effectLst/>
                        </a:rPr>
                        <a:t>Tipos de Datos Básicos</a:t>
                      </a:r>
                      <a:endParaRPr lang="es-CL" sz="2400" b="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2400" b="0" dirty="0">
                          <a:effectLst/>
                        </a:rPr>
                        <a:t>Concatenación de Cadenas</a:t>
                      </a:r>
                      <a:endParaRPr lang="es-CL" sz="2400" b="0" dirty="0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</a:pPr>
                      <a:r>
                        <a:rPr lang="es-CL" sz="2400" b="0" dirty="0">
                          <a:effectLst/>
                        </a:rPr>
                        <a:t>Validación de Resultado</a:t>
                      </a:r>
                      <a:endParaRPr lang="es-CL" sz="2400" b="0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0" y="161085"/>
            <a:ext cx="3884492" cy="5847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Semana 5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872" y="3834791"/>
            <a:ext cx="1240255" cy="23071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DEB7399-E8B6-4590-9637-FD6393EF1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886" y="4702878"/>
            <a:ext cx="3876904" cy="1349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813659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Optimización del Código 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804598" y="132254"/>
            <a:ext cx="68082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b="1" dirty="0"/>
              <a:t>Es el proceso de mejorar la eficiencia y el rendimiento del código, reduciendo su tiempo de ejecución y consumo de recursos como memoria y procesador.</a:t>
            </a:r>
            <a:endParaRPr lang="es-MX" sz="16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387629-EED1-4AF9-8ED7-821132262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4570" y="1238580"/>
            <a:ext cx="6030167" cy="548716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E93E5F1-79D3-4CE1-AB4F-A1BFE1471FF0}"/>
              </a:ext>
            </a:extLst>
          </p:cNvPr>
          <p:cNvSpPr/>
          <p:nvPr/>
        </p:nvSpPr>
        <p:spPr>
          <a:xfrm>
            <a:off x="4804598" y="808527"/>
            <a:ext cx="3224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b="1" dirty="0">
                <a:solidFill>
                  <a:srgbClr val="FF0000"/>
                </a:solidFill>
              </a:rPr>
              <a:t>Código sin optimizar</a:t>
            </a:r>
            <a:endParaRPr lang="es-MX" sz="1600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561002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Optimización del Código 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E93E5F1-79D3-4CE1-AB4F-A1BFE1471FF0}"/>
              </a:ext>
            </a:extLst>
          </p:cNvPr>
          <p:cNvSpPr/>
          <p:nvPr/>
        </p:nvSpPr>
        <p:spPr>
          <a:xfrm>
            <a:off x="4704014" y="161085"/>
            <a:ext cx="32244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600" b="1" dirty="0">
                <a:solidFill>
                  <a:schemeClr val="accent6">
                    <a:lumMod val="50000"/>
                  </a:schemeClr>
                </a:solidFill>
              </a:rPr>
              <a:t>Código optimizado</a:t>
            </a:r>
            <a:endParaRPr lang="es-MX" sz="16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7B3BC20-3DE7-48B4-AF50-4C133968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575" y="680163"/>
            <a:ext cx="5118361" cy="60167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07007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Optimización del Código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E436D36-8E6F-426B-9A0D-BA9DB2A3D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592" y="447259"/>
            <a:ext cx="6477904" cy="5963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94383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Declaración de una variable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036383" y="161085"/>
            <a:ext cx="6907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/>
              <a:t>Es el acto de definir una variable en un programa, especificando su nombre y tipo de dato, reservando así un espacio en memoria.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0DB888-AF1D-4AE9-BB27-79ED9334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83" y="841248"/>
            <a:ext cx="5392321" cy="5663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8984546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Declaración de una variable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036383" y="161085"/>
            <a:ext cx="69079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1600" dirty="0"/>
              <a:t>Es el acto de definir una variable en un programa, especificando su nombre y tipo de dato, reservando así un espacio en memoria.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0DB888-AF1D-4AE9-BB27-79ED93343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6383" y="841248"/>
            <a:ext cx="5392321" cy="56635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218870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4286" cy="6858000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0" y="161085"/>
            <a:ext cx="3884492" cy="1077218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</a:bodyPr>
          <a:lstStyle/>
          <a:p>
            <a:r>
              <a:rPr lang="es-CL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Declaración de una variable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3DB0A2-4ED6-44C9-BE8B-953824E10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959" y="299601"/>
            <a:ext cx="6220693" cy="62587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7171952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</TotalTime>
  <Words>494</Words>
  <Application>Microsoft Office PowerPoint</Application>
  <PresentationFormat>Panorámica</PresentationFormat>
  <Paragraphs>45</Paragraphs>
  <Slides>17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Erika Zamorano A.</dc:creator>
  <cp:lastModifiedBy>Miguel</cp:lastModifiedBy>
  <cp:revision>136</cp:revision>
  <dcterms:created xsi:type="dcterms:W3CDTF">2023-05-04T15:35:32Z</dcterms:created>
  <dcterms:modified xsi:type="dcterms:W3CDTF">2024-09-05T22:23:08Z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AD8599AC-B822-4BEF-B2A4-805A3DD2F054</vt:lpwstr>
  </property>
  <property fmtid="{D5CDD505-2E9C-101B-9397-08002B2CF9AE}" pid="3" name="ArticulatePath">
    <vt:lpwstr>Presentación2</vt:lpwstr>
  </property>
</Properties>
</file>